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88" r:id="rId4"/>
    <p:sldId id="312" r:id="rId5"/>
    <p:sldId id="311" r:id="rId6"/>
    <p:sldId id="308" r:id="rId7"/>
    <p:sldId id="318" r:id="rId9"/>
    <p:sldId id="323" r:id="rId10"/>
    <p:sldId id="319" r:id="rId11"/>
    <p:sldId id="328" r:id="rId12"/>
    <p:sldId id="320" r:id="rId13"/>
    <p:sldId id="324" r:id="rId14"/>
    <p:sldId id="337" r:id="rId15"/>
    <p:sldId id="321" r:id="rId16"/>
    <p:sldId id="322" r:id="rId17"/>
    <p:sldId id="325" r:id="rId18"/>
    <p:sldId id="327" r:id="rId19"/>
    <p:sldId id="326" r:id="rId20"/>
    <p:sldId id="307" r:id="rId2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3F44"/>
    <a:srgbClr val="0D90D9"/>
    <a:srgbClr val="282C37"/>
    <a:srgbClr val="D0D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716" autoAdjust="0"/>
    <p:restoredTop sz="94050" autoAdjust="0"/>
  </p:normalViewPr>
  <p:slideViewPr>
    <p:cSldViewPr>
      <p:cViewPr>
        <p:scale>
          <a:sx n="110" d="100"/>
          <a:sy n="110" d="100"/>
        </p:scale>
        <p:origin x="-750" y="-6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288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792AC-0C26-415D-A4A5-298DA3ED54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02449-4658-4754-A017-D9405DC22D6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02449-4658-4754-A017-D9405DC22D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top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71" y="2381"/>
            <a:ext cx="9135530" cy="51387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地图2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图片 6" descr="同频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4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3" descr="E:\美术部SVN\trunk\LinkCM\公司logo定稿\1.pn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310618" y="123879"/>
            <a:ext cx="690538" cy="30473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1.png"/><Relationship Id="rId1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2.png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5.png"/><Relationship Id="rId1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6.png"/><Relationship Id="rId1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9.png"/><Relationship Id="rId1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7" Type="http://schemas.openxmlformats.org/officeDocument/2006/relationships/notesSlide" Target="../notesSlides/notesSlide1.xml"/><Relationship Id="rId16" Type="http://schemas.openxmlformats.org/officeDocument/2006/relationships/slideLayout" Target="../slideLayouts/slideLayout6.xml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jpeg"/><Relationship Id="rId10" Type="http://schemas.openxmlformats.org/officeDocument/2006/relationships/image" Target="../media/image14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16.png"/><Relationship Id="rId7" Type="http://schemas.openxmlformats.org/officeDocument/2006/relationships/image" Target="../media/image26.jpe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6.xml"/><Relationship Id="rId20" Type="http://schemas.openxmlformats.org/officeDocument/2006/relationships/image" Target="../media/image36.png"/><Relationship Id="rId2" Type="http://schemas.openxmlformats.org/officeDocument/2006/relationships/image" Target="../media/image21.jpeg"/><Relationship Id="rId19" Type="http://schemas.openxmlformats.org/officeDocument/2006/relationships/image" Target="../media/image35.png"/><Relationship Id="rId18" Type="http://schemas.openxmlformats.org/officeDocument/2006/relationships/image" Target="../media/image34.png"/><Relationship Id="rId17" Type="http://schemas.openxmlformats.org/officeDocument/2006/relationships/image" Target="../media/image33.png"/><Relationship Id="rId16" Type="http://schemas.openxmlformats.org/officeDocument/2006/relationships/image" Target="../media/image32.png"/><Relationship Id="rId15" Type="http://schemas.openxmlformats.org/officeDocument/2006/relationships/image" Target="../media/image31.png"/><Relationship Id="rId14" Type="http://schemas.openxmlformats.org/officeDocument/2006/relationships/image" Target="../media/image19.png"/><Relationship Id="rId13" Type="http://schemas.openxmlformats.org/officeDocument/2006/relationships/image" Target="../media/image30.png"/><Relationship Id="rId12" Type="http://schemas.openxmlformats.org/officeDocument/2006/relationships/image" Target="../media/image15.jpeg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5760" y="1500180"/>
            <a:ext cx="8172480" cy="111680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云南省突发事件预警信息发布系统</a:t>
            </a:r>
            <a:r>
              <a:rPr lang="en-US" altLang="zh-CN" sz="2700" dirty="0" smtClean="0"/>
              <a:t>V1.0.0</a:t>
            </a:r>
            <a:endParaRPr lang="zh-CN" altLang="en-US" sz="27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>
                <a:solidFill>
                  <a:schemeClr val="tx1"/>
                </a:solidFill>
              </a:rPr>
              <a:t>产品设计文档</a:t>
            </a:r>
            <a:r>
              <a:rPr kumimoji="1" lang="en-US" altLang="zh-CN" sz="1800" dirty="0" smtClean="0">
                <a:solidFill>
                  <a:schemeClr val="tx1"/>
                </a:solidFill>
              </a:rPr>
              <a:t>——PA2</a:t>
            </a:r>
            <a:endParaRPr kumimoji="1" lang="zh-CN" altLang="en-US" sz="1800" dirty="0" smtClean="0">
              <a:solidFill>
                <a:schemeClr val="tx1"/>
              </a:solidFill>
            </a:endParaRPr>
          </a:p>
          <a:p>
            <a:r>
              <a:rPr kumimoji="1" lang="en-US" altLang="zh-CN" sz="1800" dirty="0" smtClean="0">
                <a:solidFill>
                  <a:schemeClr val="tx1"/>
                </a:solidFill>
              </a:rPr>
              <a:t>2017</a:t>
            </a:r>
            <a:r>
              <a:rPr kumimoji="1" lang="zh-CN" altLang="en-US" sz="1800" dirty="0" smtClean="0">
                <a:solidFill>
                  <a:schemeClr val="tx1"/>
                </a:solidFill>
              </a:rPr>
              <a:t>年</a:t>
            </a:r>
            <a:r>
              <a:rPr kumimoji="1" lang="en-US" altLang="zh-CN" sz="1800" dirty="0" smtClean="0">
                <a:solidFill>
                  <a:schemeClr val="tx1"/>
                </a:solidFill>
              </a:rPr>
              <a:t>3</a:t>
            </a:r>
            <a:r>
              <a:rPr kumimoji="1" lang="zh-CN" altLang="en-US" sz="1800" dirty="0" smtClean="0">
                <a:solidFill>
                  <a:schemeClr val="tx1"/>
                </a:solidFill>
              </a:rPr>
              <a:t>月</a:t>
            </a:r>
            <a:r>
              <a:rPr kumimoji="1" lang="en-US" altLang="zh-CN" sz="1800" dirty="0" smtClean="0">
                <a:solidFill>
                  <a:schemeClr val="tx1"/>
                </a:solidFill>
              </a:rPr>
              <a:t>29</a:t>
            </a:r>
            <a:r>
              <a:rPr kumimoji="1" lang="zh-CN" altLang="en-US" sz="1800" dirty="0" smtClean="0">
                <a:solidFill>
                  <a:schemeClr val="tx1"/>
                </a:solidFill>
              </a:rPr>
              <a:t>日</a:t>
            </a:r>
            <a:endParaRPr kumimoji="1" lang="zh-CN" altLang="en-US" sz="1800" dirty="0" smtClean="0">
              <a:solidFill>
                <a:schemeClr val="tx1"/>
              </a:solidFill>
            </a:endParaRPr>
          </a:p>
          <a:p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实时观测(1)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关于我们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实时观测(1)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关于我们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wang\Desktop\基础数据(1).png基础数据(1)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8" y="0"/>
            <a:ext cx="9143365" cy="5143500"/>
          </a:xfrm>
          <a:prstGeom prst="rect">
            <a:avLst/>
          </a:prstGeom>
        </p:spPr>
      </p:pic>
      <p:pic>
        <p:nvPicPr>
          <p:cNvPr id="2" name="图片 1" descr="C:\Users\wang\Desktop\河流(2).png河流(2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8" y="318"/>
            <a:ext cx="9143365" cy="5142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wang\Desktop\基础数据(1).png基础数据(1)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8" y="318"/>
            <a:ext cx="9143365" cy="5142865"/>
          </a:xfrm>
          <a:prstGeom prst="rect">
            <a:avLst/>
          </a:prstGeom>
        </p:spPr>
      </p:pic>
      <p:pic>
        <p:nvPicPr>
          <p:cNvPr id="2" name="图片 1" descr="关于我们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wang\Desktop\基础数据(1).png基础数据(1)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8" y="0"/>
            <a:ext cx="9143365" cy="5143500"/>
          </a:xfrm>
          <a:prstGeom prst="rect">
            <a:avLst/>
          </a:prstGeom>
        </p:spPr>
      </p:pic>
      <p:pic>
        <p:nvPicPr>
          <p:cNvPr id="2" name="图片 1" descr="C:\Users\wang\Desktop\学校(1).png学校(1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8" y="0"/>
            <a:ext cx="914336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基础数据(1)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 descr="交通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基础数据(1)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 descr="交通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基础数据(1)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 descr="交通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end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14281" y="365125"/>
            <a:ext cx="1357322" cy="42067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版本说明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14281" y="1000114"/>
          <a:ext cx="8715437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316"/>
                <a:gridCol w="4900163"/>
                <a:gridCol w="1673344"/>
                <a:gridCol w="12556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主要修改内容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负责人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PA1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+mj-ea"/>
                          <a:ea typeface="+mj-ea"/>
                        </a:rPr>
                        <a:t>提供</a:t>
                      </a:r>
                      <a:r>
                        <a:rPr lang="en-US" altLang="zh-CN" sz="1200" dirty="0" smtClean="0">
                          <a:latin typeface="+mj-ea"/>
                          <a:ea typeface="+mj-ea"/>
                        </a:rPr>
                        <a:t>3</a:t>
                      </a:r>
                      <a:r>
                        <a:rPr lang="zh-CN" altLang="en-US" sz="1200" dirty="0" smtClean="0">
                          <a:latin typeface="+mj-ea"/>
                          <a:ea typeface="+mj-ea"/>
                        </a:rPr>
                        <a:t>个界面首页设计方案</a:t>
                      </a:r>
                      <a:endParaRPr lang="zh-CN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2017-03-09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美术部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PA2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+mj-ea"/>
                          <a:ea typeface="+mj-ea"/>
                        </a:rPr>
                        <a:t>云南特色方向优化界面</a:t>
                      </a:r>
                      <a:endParaRPr lang="zh-CN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ea"/>
                          <a:ea typeface="+mj-ea"/>
                        </a:rPr>
                        <a:t>2017-03-29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ea"/>
                          <a:ea typeface="+mj-ea"/>
                        </a:rPr>
                        <a:t>美术部</a:t>
                      </a:r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2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2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2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2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设计思路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14280" y="365125"/>
            <a:ext cx="2857522" cy="42067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头脑风暴</a:t>
            </a:r>
            <a:r>
              <a:rPr kumimoji="1"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提炼情感关键词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副标题 2"/>
          <p:cNvSpPr txBox="1"/>
          <p:nvPr/>
        </p:nvSpPr>
        <p:spPr>
          <a:xfrm>
            <a:off x="285720" y="928676"/>
            <a:ext cx="6400800" cy="17859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我们的产品要解决的目的是什么？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/>
              <a:t>我们面对的主要用户群体是怎么样的？</a:t>
            </a:r>
            <a:endParaRPr lang="en-US" altLang="zh-CN" sz="1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defRPr/>
            </a:pPr>
            <a:endParaRPr lang="en-US" altLang="zh-CN" sz="1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我们需要用户在使用产品时，产生怎么样的情绪感受？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714480" y="3214692"/>
            <a:ext cx="714380" cy="42067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米线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428728" y="4071948"/>
            <a:ext cx="1285884" cy="428628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kumimoji="1"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玉龙雪山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2714612" y="3714758"/>
            <a:ext cx="714380" cy="42067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鲜花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5786446" y="3214692"/>
            <a:ext cx="1428760" cy="35719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大理古城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2643174" y="4357701"/>
            <a:ext cx="1214446" cy="35719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民族风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429124" y="4214824"/>
            <a:ext cx="1428760" cy="42862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崇圣寺三塔</a:t>
            </a:r>
            <a:endParaRPr kumimoji="1" lang="zh-CN" alt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3286116" y="3143254"/>
            <a:ext cx="1143008" cy="285752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丽江古城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3786182" y="3714758"/>
            <a:ext cx="1428760" cy="42862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好吃的</a:t>
            </a:r>
            <a:endParaRPr kumimoji="1" lang="zh-CN" alt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5572132" y="4714872"/>
            <a:ext cx="1428760" cy="42862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旅游</a:t>
            </a:r>
            <a:endParaRPr kumimoji="1" lang="zh-CN" alt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2910" y="1285866"/>
            <a:ext cx="3288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</a:rPr>
              <a:t>提供大数据与分析结果帮助用户决策重要天气灾害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2910" y="2643188"/>
            <a:ext cx="62504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u="sng" dirty="0" smtClean="0">
                <a:solidFill>
                  <a:schemeClr val="bg1">
                    <a:lumMod val="50000"/>
                  </a:schemeClr>
                </a:solidFill>
              </a:rPr>
              <a:t>在系统原有的简洁、严谨、现代化的基础风格上</a:t>
            </a:r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</a:rPr>
              <a:t>，能够感受到系统与云南息息相关，充满云南特色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910" y="1952950"/>
            <a:ext cx="2018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chemeClr val="bg1">
                    <a:lumMod val="50000"/>
                  </a:schemeClr>
                </a:solidFill>
              </a:rPr>
              <a:t>云南气象工作人员与各位领导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572264" y="4214824"/>
            <a:ext cx="1714512" cy="35719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杨丽萍孔雀舞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571868" y="4643452"/>
            <a:ext cx="1214446" cy="35719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泸沽湖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5072066" y="3643320"/>
            <a:ext cx="1428760" cy="42862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自然风光</a:t>
            </a:r>
            <a:endParaRPr kumimoji="1" lang="zh-CN" alt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6858016" y="3643320"/>
            <a:ext cx="1428760" cy="35719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云南气象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2000232" y="4643452"/>
            <a:ext cx="714380" cy="35719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梯田</a:t>
            </a: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14280" y="365125"/>
            <a:ext cx="2928960" cy="349237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情绪映射</a:t>
            </a:r>
            <a:r>
              <a:rPr kumimoji="1"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与云南特色匹配的图片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" cstate="print"/>
          <a:srcRect l="39216"/>
          <a:stretch>
            <a:fillRect/>
          </a:stretch>
        </p:blipFill>
        <p:spPr bwMode="auto">
          <a:xfrm>
            <a:off x="7358082" y="857238"/>
            <a:ext cx="1785918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 descr=" 摄于玉龙雪山 "/>
          <p:cNvPicPr>
            <a:picLocks noChangeAspect="1" noChangeArrowheads="1"/>
          </p:cNvPicPr>
          <p:nvPr/>
        </p:nvPicPr>
        <p:blipFill>
          <a:blip r:embed="rId2" cstate="print"/>
          <a:srcRect l="2560" t="3493" b="2193"/>
          <a:stretch>
            <a:fillRect/>
          </a:stretch>
        </p:blipFill>
        <p:spPr bwMode="auto">
          <a:xfrm>
            <a:off x="6237019" y="2357436"/>
            <a:ext cx="1328505" cy="1928826"/>
          </a:xfrm>
          <a:prstGeom prst="rect">
            <a:avLst/>
          </a:prstGeom>
          <a:noFill/>
        </p:spPr>
      </p:pic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3"/>
          <a:srcRect l="5322" t="6667" r="-2708"/>
          <a:stretch>
            <a:fillRect/>
          </a:stretch>
        </p:blipFill>
        <p:spPr bwMode="auto">
          <a:xfrm>
            <a:off x="7610715" y="2357436"/>
            <a:ext cx="1597440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97146" y="857238"/>
            <a:ext cx="1680681" cy="255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/>
          <a:srcRect t="34869" r="4172" b="5428"/>
          <a:stretch>
            <a:fillRect/>
          </a:stretch>
        </p:blipFill>
        <p:spPr bwMode="auto">
          <a:xfrm>
            <a:off x="2197146" y="3500444"/>
            <a:ext cx="1660474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 descr="古城夜景&#10;丽江古城夜景，特别喜欢这种颜色..."/>
          <p:cNvPicPr>
            <a:picLocks noChangeAspect="1" noChangeArrowheads="1"/>
          </p:cNvPicPr>
          <p:nvPr/>
        </p:nvPicPr>
        <p:blipFill>
          <a:blip r:embed="rId6" cstate="print"/>
          <a:srcRect l="2207" b="1291"/>
          <a:stretch>
            <a:fillRect/>
          </a:stretch>
        </p:blipFill>
        <p:spPr bwMode="auto">
          <a:xfrm>
            <a:off x="3931865" y="857237"/>
            <a:ext cx="2251116" cy="3429025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 r="8378" b="2040"/>
          <a:stretch>
            <a:fillRect/>
          </a:stretch>
        </p:blipFill>
        <p:spPr bwMode="auto">
          <a:xfrm>
            <a:off x="0" y="857238"/>
            <a:ext cx="2143108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8" cstate="print"/>
          <a:srcRect l="32349" t="15520" b="27574"/>
          <a:stretch>
            <a:fillRect/>
          </a:stretch>
        </p:blipFill>
        <p:spPr bwMode="auto">
          <a:xfrm>
            <a:off x="0" y="4357700"/>
            <a:ext cx="1598868" cy="7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9"/>
          <a:srcRect l="10385" r="-1295" b="40648"/>
          <a:stretch>
            <a:fillRect/>
          </a:stretch>
        </p:blipFill>
        <p:spPr bwMode="auto">
          <a:xfrm>
            <a:off x="5429256" y="4334030"/>
            <a:ext cx="2143140" cy="809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8" descr="http://n.sinaimg.cn/travel/transform/20161008/UGzr-fxwrtna8017740.jpg" hidden="1"/>
          <p:cNvPicPr>
            <a:picLocks noChangeAspect="1" noChangeArrowheads="1"/>
          </p:cNvPicPr>
          <p:nvPr/>
        </p:nvPicPr>
        <p:blipFill>
          <a:blip r:embed="rId10"/>
          <a:srcRect t="2011" b="40096"/>
          <a:stretch>
            <a:fillRect/>
          </a:stretch>
        </p:blipFill>
        <p:spPr bwMode="auto">
          <a:xfrm>
            <a:off x="3571868" y="4357700"/>
            <a:ext cx="1811958" cy="785800"/>
          </a:xfrm>
          <a:prstGeom prst="rect">
            <a:avLst/>
          </a:prstGeom>
          <a:noFill/>
        </p:spPr>
      </p:pic>
      <p:pic>
        <p:nvPicPr>
          <p:cNvPr id="22" name="Picture 6" descr="http://img004.mllres.com/images/upload/TB2S_KGaFXXXXXYXXXXXXXXXXXX_%21%21388551278.jpg"/>
          <p:cNvPicPr>
            <a:picLocks noChangeAspect="1" noChangeArrowheads="1"/>
          </p:cNvPicPr>
          <p:nvPr/>
        </p:nvPicPr>
        <p:blipFill>
          <a:blip r:embed="rId11" cstate="print"/>
          <a:srcRect l="3572" t="10714" r="3572" b="30358"/>
          <a:stretch>
            <a:fillRect/>
          </a:stretch>
        </p:blipFill>
        <p:spPr bwMode="auto">
          <a:xfrm>
            <a:off x="1643042" y="4357700"/>
            <a:ext cx="1857388" cy="785800"/>
          </a:xfrm>
          <a:prstGeom prst="rect">
            <a:avLst/>
          </a:prstGeom>
          <a:noFill/>
        </p:spPr>
      </p:pic>
      <p:pic>
        <p:nvPicPr>
          <p:cNvPr id="23" name="Picture 10" descr="C:\Users\wang\AppData\Roaming\Tencent\Users\2851987596\QQEIM\WinTemp\RichOle\H3VI2N@97337DL77@TGO]MC.png"/>
          <p:cNvPicPr>
            <a:picLocks noChangeAspect="1" noChangeArrowheads="1"/>
          </p:cNvPicPr>
          <p:nvPr/>
        </p:nvPicPr>
        <p:blipFill>
          <a:blip r:embed="rId12" cstate="print"/>
          <a:srcRect l="6175" t="3486" b="12843"/>
          <a:stretch>
            <a:fillRect/>
          </a:stretch>
        </p:blipFill>
        <p:spPr bwMode="auto">
          <a:xfrm>
            <a:off x="7610715" y="3429006"/>
            <a:ext cx="1529394" cy="1714494"/>
          </a:xfrm>
          <a:prstGeom prst="rect">
            <a:avLst/>
          </a:prstGeom>
          <a:noFill/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240952" y="857238"/>
            <a:ext cx="1085770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4" cstate="print"/>
          <a:srcRect t="19902"/>
          <a:stretch>
            <a:fillRect/>
          </a:stretch>
        </p:blipFill>
        <p:spPr bwMode="auto">
          <a:xfrm>
            <a:off x="6215074" y="2357436"/>
            <a:ext cx="1357322" cy="1916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15" cstate="print"/>
          <a:srcRect l="27134" b="28255"/>
          <a:stretch>
            <a:fillRect/>
          </a:stretch>
        </p:blipFill>
        <p:spPr bwMode="auto">
          <a:xfrm>
            <a:off x="3571868" y="4357701"/>
            <a:ext cx="1785949" cy="7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14280" y="365125"/>
            <a:ext cx="2428893" cy="349237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图片归纳</a:t>
            </a:r>
            <a:r>
              <a:rPr kumimoji="1"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提炼色彩与元素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1214414" y="4357700"/>
            <a:ext cx="857256" cy="285752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几何建筑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785786" y="928676"/>
            <a:ext cx="1770364" cy="3357586"/>
            <a:chOff x="357158" y="928676"/>
            <a:chExt cx="1770364" cy="3357586"/>
          </a:xfrm>
        </p:grpSpPr>
        <p:sp>
          <p:nvSpPr>
            <p:cNvPr id="15" name="矩形 14"/>
            <p:cNvSpPr/>
            <p:nvPr/>
          </p:nvSpPr>
          <p:spPr>
            <a:xfrm>
              <a:off x="357158" y="928676"/>
              <a:ext cx="1770364" cy="3357586"/>
            </a:xfrm>
            <a:prstGeom prst="rect">
              <a:avLst/>
            </a:prstGeom>
            <a:noFill/>
            <a:ln>
              <a:solidFill>
                <a:srgbClr val="D0D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428596" y="1000114"/>
              <a:ext cx="793611" cy="1208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5" descr="古城夜景&#10;丽江古城夜景，特别喜欢这种颜色..."/>
            <p:cNvPicPr>
              <a:picLocks noChangeAspect="1" noChangeArrowheads="1"/>
            </p:cNvPicPr>
            <p:nvPr/>
          </p:nvPicPr>
          <p:blipFill>
            <a:blip r:embed="rId2" cstate="print"/>
            <a:srcRect l="2207" b="1291"/>
            <a:stretch>
              <a:fillRect/>
            </a:stretch>
          </p:blipFill>
          <p:spPr bwMode="auto">
            <a:xfrm>
              <a:off x="1285852" y="1000114"/>
              <a:ext cx="801533" cy="1220940"/>
            </a:xfrm>
            <a:prstGeom prst="rect">
              <a:avLst/>
            </a:prstGeom>
            <a:noFill/>
          </p:spPr>
        </p:pic>
        <p:pic>
          <p:nvPicPr>
            <p:cNvPr id="28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 l="26304" t="15520" r="1152" b="1706"/>
            <a:stretch>
              <a:fillRect/>
            </a:stretch>
          </p:blipFill>
          <p:spPr bwMode="auto">
            <a:xfrm>
              <a:off x="428596" y="3113994"/>
              <a:ext cx="1648269" cy="1098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" name="Picture 14"/>
            <p:cNvPicPr>
              <a:picLocks noChangeAspect="1" noChangeArrowheads="1"/>
            </p:cNvPicPr>
            <p:nvPr/>
          </p:nvPicPr>
          <p:blipFill>
            <a:blip r:embed="rId4" cstate="print"/>
            <a:srcRect l="1226"/>
            <a:stretch>
              <a:fillRect/>
            </a:stretch>
          </p:blipFill>
          <p:spPr bwMode="auto">
            <a:xfrm>
              <a:off x="428596" y="2285998"/>
              <a:ext cx="1648270" cy="755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6628" name="Picture 4" hidden="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V="1">
            <a:off x="1500166" y="4429138"/>
            <a:ext cx="2197051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9" name="Picture 5" hidden="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V="1">
            <a:off x="6215074" y="4429138"/>
            <a:ext cx="1938749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组合 36"/>
          <p:cNvGrpSpPr/>
          <p:nvPr/>
        </p:nvGrpSpPr>
        <p:grpSpPr>
          <a:xfrm>
            <a:off x="3357554" y="928676"/>
            <a:ext cx="1984679" cy="3357586"/>
            <a:chOff x="2071669" y="928676"/>
            <a:chExt cx="1984679" cy="3357586"/>
          </a:xfrm>
        </p:grpSpPr>
        <p:pic>
          <p:nvPicPr>
            <p:cNvPr id="24" name="Picture 7" descr=" 摄于玉龙雪山 "/>
            <p:cNvPicPr>
              <a:picLocks noChangeAspect="1" noChangeArrowheads="1"/>
            </p:cNvPicPr>
            <p:nvPr/>
          </p:nvPicPr>
          <p:blipFill>
            <a:blip r:embed="rId7" cstate="print"/>
            <a:srcRect l="2560" t="3493" b="2193"/>
            <a:stretch>
              <a:fillRect/>
            </a:stretch>
          </p:blipFill>
          <p:spPr bwMode="auto">
            <a:xfrm>
              <a:off x="3150555" y="1000113"/>
              <a:ext cx="857256" cy="1244631"/>
            </a:xfrm>
            <a:prstGeom prst="rect">
              <a:avLst/>
            </a:prstGeom>
            <a:noFill/>
          </p:spPr>
        </p:pic>
        <p:pic>
          <p:nvPicPr>
            <p:cNvPr id="25" name="Picture 10" descr="C:\Users\wang\AppData\Roaming\Tencent\Users\2851987596\QQEIM\WinTemp\RichOle\H3VI2N@97337DL77@TGO]MC.png"/>
            <p:cNvPicPr>
              <a:picLocks noChangeAspect="1" noChangeArrowheads="1"/>
            </p:cNvPicPr>
            <p:nvPr/>
          </p:nvPicPr>
          <p:blipFill>
            <a:blip r:embed="rId8" cstate="print"/>
            <a:srcRect l="6175" t="3486" r="31275" b="12843"/>
            <a:stretch>
              <a:fillRect/>
            </a:stretch>
          </p:blipFill>
          <p:spPr bwMode="auto">
            <a:xfrm>
              <a:off x="2357422" y="3143254"/>
              <a:ext cx="714380" cy="1071570"/>
            </a:xfrm>
            <a:prstGeom prst="rect">
              <a:avLst/>
            </a:prstGeom>
            <a:noFill/>
          </p:spPr>
        </p:pic>
        <p:pic>
          <p:nvPicPr>
            <p:cNvPr id="26" name="Picture 9"/>
            <p:cNvPicPr>
              <a:picLocks noChangeAspect="1" noChangeArrowheads="1"/>
            </p:cNvPicPr>
            <p:nvPr/>
          </p:nvPicPr>
          <p:blipFill>
            <a:blip r:embed="rId9" cstate="print"/>
            <a:srcRect t="-1175" r="38396" b="-6958"/>
            <a:stretch>
              <a:fillRect/>
            </a:stretch>
          </p:blipFill>
          <p:spPr bwMode="auto">
            <a:xfrm>
              <a:off x="3143239" y="3143254"/>
              <a:ext cx="857257" cy="1143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7" name="Picture 6"/>
            <p:cNvPicPr>
              <a:picLocks noChangeAspect="1" noChangeArrowheads="1"/>
            </p:cNvPicPr>
            <p:nvPr/>
          </p:nvPicPr>
          <p:blipFill>
            <a:blip r:embed="rId10" cstate="print"/>
            <a:srcRect l="-16353" r="-1295" b="26052"/>
            <a:stretch>
              <a:fillRect/>
            </a:stretch>
          </p:blipFill>
          <p:spPr bwMode="auto">
            <a:xfrm>
              <a:off x="2071669" y="2285998"/>
              <a:ext cx="1964545" cy="714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11"/>
            <p:cNvPicPr>
              <a:picLocks noChangeAspect="1" noChangeArrowheads="1"/>
            </p:cNvPicPr>
            <p:nvPr/>
          </p:nvPicPr>
          <p:blipFill>
            <a:blip r:embed="rId11" cstate="print"/>
            <a:srcRect l="11748" t="19902"/>
            <a:stretch>
              <a:fillRect/>
            </a:stretch>
          </p:blipFill>
          <p:spPr bwMode="auto">
            <a:xfrm>
              <a:off x="2357422" y="1000114"/>
              <a:ext cx="759029" cy="1214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2" name="矩形 21"/>
            <p:cNvSpPr/>
            <p:nvPr/>
          </p:nvSpPr>
          <p:spPr>
            <a:xfrm>
              <a:off x="2285984" y="928676"/>
              <a:ext cx="1770364" cy="3357586"/>
            </a:xfrm>
            <a:prstGeom prst="rect">
              <a:avLst/>
            </a:prstGeom>
            <a:noFill/>
            <a:ln>
              <a:solidFill>
                <a:srgbClr val="D0D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标题 1"/>
          <p:cNvSpPr txBox="1"/>
          <p:nvPr/>
        </p:nvSpPr>
        <p:spPr>
          <a:xfrm>
            <a:off x="3852435" y="4357700"/>
            <a:ext cx="1285884" cy="285752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环境色彩</a:t>
            </a:r>
            <a:r>
              <a:rPr kumimoji="1"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(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蓝</a:t>
            </a:r>
            <a:r>
              <a:rPr kumimoji="1"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)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9" name="标题 1"/>
          <p:cNvSpPr txBox="1"/>
          <p:nvPr/>
        </p:nvSpPr>
        <p:spPr>
          <a:xfrm>
            <a:off x="6858016" y="4357700"/>
            <a:ext cx="1143008" cy="285752"/>
          </a:xfrm>
          <a:prstGeom prst="rect">
            <a:avLst/>
          </a:prstGeom>
        </p:spPr>
        <p:txBody>
          <a:bodyPr/>
          <a:lstStyle/>
          <a:p>
            <a:pPr marR="0" lvl="0" indent="0" defTabSz="-635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民族色彩（红）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500827" y="928676"/>
            <a:ext cx="1770364" cy="3357586"/>
            <a:chOff x="6929454" y="928676"/>
            <a:chExt cx="1770364" cy="3357586"/>
          </a:xfrm>
        </p:grpSpPr>
        <p:pic>
          <p:nvPicPr>
            <p:cNvPr id="34" name="Picture 6" descr="http://img004.mllres.com/images/upload/TB2S_KGaFXXXXXYXXXXXXXXXXXX_%21%21388551278.jpg"/>
            <p:cNvPicPr>
              <a:picLocks noChangeAspect="1" noChangeArrowheads="1"/>
            </p:cNvPicPr>
            <p:nvPr/>
          </p:nvPicPr>
          <p:blipFill>
            <a:blip r:embed="rId12" cstate="print"/>
            <a:srcRect l="3572" t="3764" r="20385" b="3571"/>
            <a:stretch>
              <a:fillRect/>
            </a:stretch>
          </p:blipFill>
          <p:spPr bwMode="auto">
            <a:xfrm>
              <a:off x="7000892" y="2071684"/>
              <a:ext cx="1571636" cy="1000132"/>
            </a:xfrm>
            <a:prstGeom prst="rect">
              <a:avLst/>
            </a:prstGeom>
            <a:noFill/>
          </p:spPr>
        </p:pic>
        <p:sp>
          <p:nvSpPr>
            <p:cNvPr id="23" name="矩形 22"/>
            <p:cNvSpPr/>
            <p:nvPr/>
          </p:nvSpPr>
          <p:spPr>
            <a:xfrm>
              <a:off x="6929454" y="928676"/>
              <a:ext cx="1770364" cy="3357586"/>
            </a:xfrm>
            <a:prstGeom prst="rect">
              <a:avLst/>
            </a:prstGeom>
            <a:noFill/>
            <a:ln>
              <a:solidFill>
                <a:srgbClr val="D0D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Picture 5"/>
            <p:cNvPicPr>
              <a:picLocks noChangeAspect="1" noChangeArrowheads="1"/>
            </p:cNvPicPr>
            <p:nvPr/>
          </p:nvPicPr>
          <p:blipFill>
            <a:blip r:embed="rId13" cstate="print"/>
            <a:srcRect b="52840"/>
            <a:stretch>
              <a:fillRect/>
            </a:stretch>
          </p:blipFill>
          <p:spPr bwMode="auto">
            <a:xfrm>
              <a:off x="7000893" y="3143254"/>
              <a:ext cx="1571636" cy="1071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14" cstate="print"/>
            <a:srcRect l="27134"/>
            <a:stretch>
              <a:fillRect/>
            </a:stretch>
          </p:blipFill>
          <p:spPr bwMode="auto">
            <a:xfrm>
              <a:off x="7000892" y="1000114"/>
              <a:ext cx="1630819" cy="1000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30" name="Picture 6" hidden="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 flipH="1">
            <a:off x="6072198" y="1142990"/>
            <a:ext cx="230351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 hidden="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143637" y="2428874"/>
            <a:ext cx="209340" cy="46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 hidden="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 flipH="1">
            <a:off x="6123573" y="3429006"/>
            <a:ext cx="193452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 hidden="1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500694" y="1142990"/>
            <a:ext cx="214314" cy="863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 rot="5400000">
            <a:off x="2525736" y="2046246"/>
            <a:ext cx="1390647" cy="298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 rot="5400000">
            <a:off x="5458217" y="2007860"/>
            <a:ext cx="1285884" cy="34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14280" y="365125"/>
            <a:ext cx="2428893" cy="349237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图片归纳</a:t>
            </a:r>
            <a:r>
              <a:rPr kumimoji="1"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提炼色彩与元素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6628" name="Picture 4" hidden="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 flipV="1">
            <a:off x="1500166" y="4429138"/>
            <a:ext cx="2197051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9" name="Picture 5" hidden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V="1">
            <a:off x="6215074" y="4429138"/>
            <a:ext cx="1938749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2" name="组合 51"/>
          <p:cNvGrpSpPr/>
          <p:nvPr/>
        </p:nvGrpSpPr>
        <p:grpSpPr>
          <a:xfrm>
            <a:off x="1767705" y="1937561"/>
            <a:ext cx="5608590" cy="1848635"/>
            <a:chOff x="1857356" y="2000246"/>
            <a:chExt cx="5608590" cy="1848635"/>
          </a:xfrm>
        </p:grpSpPr>
        <p:sp>
          <p:nvSpPr>
            <p:cNvPr id="16" name="标题 1"/>
            <p:cNvSpPr txBox="1"/>
            <p:nvPr/>
          </p:nvSpPr>
          <p:spPr>
            <a:xfrm>
              <a:off x="2474603" y="3071815"/>
              <a:ext cx="642942" cy="367395"/>
            </a:xfrm>
            <a:prstGeom prst="rect">
              <a:avLst/>
            </a:prstGeom>
          </p:spPr>
          <p:txBody>
            <a:bodyPr/>
            <a:lstStyle/>
            <a:p>
              <a:pPr lvl="0">
                <a:spcBef>
                  <a:spcPct val="0"/>
                </a:spcBef>
                <a:defRPr/>
              </a:pPr>
              <a:r>
                <a:rPr kumimoji="1"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主色</a:t>
              </a:r>
              <a:endPara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357422" y="2000246"/>
              <a:ext cx="857256" cy="857256"/>
            </a:xfrm>
            <a:prstGeom prst="ellipse">
              <a:avLst/>
            </a:prstGeom>
            <a:solidFill>
              <a:srgbClr val="282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357686" y="2000246"/>
              <a:ext cx="857256" cy="857256"/>
            </a:xfrm>
            <a:prstGeom prst="ellipse">
              <a:avLst/>
            </a:prstGeom>
            <a:solidFill>
              <a:srgbClr val="0D9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6357950" y="2000246"/>
              <a:ext cx="857256" cy="857256"/>
            </a:xfrm>
            <a:prstGeom prst="ellipse">
              <a:avLst/>
            </a:prstGeom>
            <a:solidFill>
              <a:srgbClr val="E63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KSO_Shape"/>
            <p:cNvSpPr/>
            <p:nvPr/>
          </p:nvSpPr>
          <p:spPr>
            <a:xfrm>
              <a:off x="5715008" y="2285998"/>
              <a:ext cx="309558" cy="309558"/>
            </a:xfrm>
            <a:prstGeom prst="mathPlus">
              <a:avLst>
                <a:gd name="adj1" fmla="val 922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4" name="KSO_Shape"/>
            <p:cNvSpPr/>
            <p:nvPr/>
          </p:nvSpPr>
          <p:spPr>
            <a:xfrm>
              <a:off x="3571868" y="2285998"/>
              <a:ext cx="309558" cy="309558"/>
            </a:xfrm>
            <a:prstGeom prst="mathPlus">
              <a:avLst>
                <a:gd name="adj1" fmla="val 922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5" name="标题 1"/>
            <p:cNvSpPr txBox="1"/>
            <p:nvPr/>
          </p:nvSpPr>
          <p:spPr>
            <a:xfrm>
              <a:off x="4518775" y="3071815"/>
              <a:ext cx="642942" cy="367395"/>
            </a:xfrm>
            <a:prstGeom prst="rect">
              <a:avLst/>
            </a:prstGeom>
          </p:spPr>
          <p:txBody>
            <a:bodyPr/>
            <a:lstStyle/>
            <a:p>
              <a:pPr lvl="0">
                <a:spcBef>
                  <a:spcPct val="0"/>
                </a:spcBef>
                <a:defRPr/>
              </a:pPr>
              <a:r>
                <a:rPr kumimoji="1"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辅色</a:t>
              </a:r>
              <a:endPara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标题 1"/>
            <p:cNvSpPr txBox="1"/>
            <p:nvPr/>
          </p:nvSpPr>
          <p:spPr>
            <a:xfrm>
              <a:off x="6492426" y="3071815"/>
              <a:ext cx="839044" cy="357191"/>
            </a:xfrm>
            <a:prstGeom prst="rect">
              <a:avLst/>
            </a:prstGeom>
          </p:spPr>
          <p:txBody>
            <a:bodyPr/>
            <a:lstStyle/>
            <a:p>
              <a:pPr lvl="0">
                <a:spcBef>
                  <a:spcPct val="0"/>
                </a:spcBef>
                <a:defRPr/>
              </a:pPr>
              <a:r>
                <a:rPr kumimoji="1"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点睛色</a:t>
              </a:r>
              <a:endPara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57356" y="3571882"/>
              <a:ext cx="1877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严肃、科学、现代化基调</a:t>
              </a:r>
              <a:endParaRPr kumimoji="1"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286248" y="3571882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气象、环境色</a:t>
              </a:r>
              <a:endParaRPr kumimoji="1"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57950" y="3571882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民族、中国色</a:t>
              </a:r>
              <a:endParaRPr kumimoji="1"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实时观测(1)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关于我们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 descr="TOP2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图片 6" descr="鼠标指针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12" y="2500312"/>
            <a:ext cx="123825" cy="138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实时观测(1)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关于我们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 descr="TOP2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图片 6" descr="鼠标指针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12" y="2500312"/>
            <a:ext cx="123825" cy="13811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428992" y="2000246"/>
            <a:ext cx="2214578" cy="1143008"/>
          </a:xfrm>
          <a:prstGeom prst="rect">
            <a:avLst/>
          </a:prstGeom>
          <a:noFill/>
          <a:ln>
            <a:solidFill>
              <a:srgbClr val="E63F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143636" y="2357436"/>
            <a:ext cx="428628" cy="357190"/>
          </a:xfrm>
          <a:prstGeom prst="rect">
            <a:avLst/>
          </a:prstGeom>
          <a:noFill/>
          <a:ln>
            <a:solidFill>
              <a:srgbClr val="E63F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WPS 演示</Application>
  <PresentationFormat>全屏显示(16:9)</PresentationFormat>
  <Paragraphs>102</Paragraphs>
  <Slides>18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Calibri</vt:lpstr>
      <vt:lpstr>Office 主题</vt:lpstr>
      <vt:lpstr>云南省突发事件预警信息发布系统V1.0.0</vt:lpstr>
      <vt:lpstr>PowerPoint 演示文稿</vt:lpstr>
      <vt:lpstr>设计思路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预警信息发布数据支撑系统 10-08效果图</dc:title>
  <dc:creator>wang</dc:creator>
  <cp:lastModifiedBy>wang</cp:lastModifiedBy>
  <cp:revision>746</cp:revision>
  <dcterms:created xsi:type="dcterms:W3CDTF">2016-10-08T10:32:00Z</dcterms:created>
  <dcterms:modified xsi:type="dcterms:W3CDTF">2017-04-01T08:10:57Z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